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7" r:id="rId3"/>
    <p:sldId id="279" r:id="rId4"/>
    <p:sldId id="280" r:id="rId5"/>
    <p:sldId id="282" r:id="rId6"/>
    <p:sldId id="290" r:id="rId7"/>
    <p:sldId id="291" r:id="rId8"/>
    <p:sldId id="292" r:id="rId9"/>
    <p:sldId id="281" r:id="rId10"/>
    <p:sldId id="259" r:id="rId11"/>
    <p:sldId id="284" r:id="rId12"/>
    <p:sldId id="260" r:id="rId13"/>
    <p:sldId id="262" r:id="rId14"/>
    <p:sldId id="288" r:id="rId15"/>
    <p:sldId id="261" r:id="rId16"/>
    <p:sldId id="264" r:id="rId17"/>
    <p:sldId id="294" r:id="rId18"/>
    <p:sldId id="263" r:id="rId19"/>
    <p:sldId id="297" r:id="rId20"/>
    <p:sldId id="296" r:id="rId21"/>
    <p:sldId id="265" r:id="rId22"/>
    <p:sldId id="286" r:id="rId23"/>
    <p:sldId id="293" r:id="rId24"/>
    <p:sldId id="287" r:id="rId25"/>
    <p:sldId id="268" r:id="rId26"/>
    <p:sldId id="271" r:id="rId27"/>
    <p:sldId id="2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369" autoAdjust="0"/>
  </p:normalViewPr>
  <p:slideViewPr>
    <p:cSldViewPr snapToGrid="0">
      <p:cViewPr varScale="1">
        <p:scale>
          <a:sx n="49" d="100"/>
          <a:sy n="49" d="100"/>
        </p:scale>
        <p:origin x="168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a:t>
            </a:r>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11</a:t>
            </a:fld>
            <a:endParaRPr lang="en-US"/>
          </a:p>
        </p:txBody>
      </p:sp>
    </p:spTree>
    <p:extLst>
      <p:ext uri="{BB962C8B-B14F-4D97-AF65-F5344CB8AC3E}">
        <p14:creationId xmlns:p14="http://schemas.microsoft.com/office/powerpoint/2010/main" val="397583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13</a:t>
            </a:fld>
            <a:endParaRPr lang="en-US"/>
          </a:p>
        </p:txBody>
      </p:sp>
    </p:spTree>
    <p:extLst>
      <p:ext uri="{BB962C8B-B14F-4D97-AF65-F5344CB8AC3E}">
        <p14:creationId xmlns:p14="http://schemas.microsoft.com/office/powerpoint/2010/main" val="3863276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 </a:t>
            </a:r>
          </a:p>
        </p:txBody>
      </p:sp>
      <p:sp>
        <p:nvSpPr>
          <p:cNvPr id="4" name="Slide Number Placeholder 3"/>
          <p:cNvSpPr>
            <a:spLocks noGrp="1"/>
          </p:cNvSpPr>
          <p:nvPr>
            <p:ph type="sldNum" sz="quarter" idx="5"/>
          </p:nvPr>
        </p:nvSpPr>
        <p:spPr/>
        <p:txBody>
          <a:bodyPr/>
          <a:lstStyle/>
          <a:p>
            <a:fld id="{1CC71777-E0DF-466A-A6C1-9D80C886A92D}" type="slidenum">
              <a:rPr lang="en-US" smtClean="0"/>
              <a:t>16</a:t>
            </a:fld>
            <a:endParaRPr lang="en-US"/>
          </a:p>
        </p:txBody>
      </p:sp>
    </p:spTree>
    <p:extLst>
      <p:ext uri="{BB962C8B-B14F-4D97-AF65-F5344CB8AC3E}">
        <p14:creationId xmlns:p14="http://schemas.microsoft.com/office/powerpoint/2010/main" val="1524582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a:t>
            </a:r>
          </a:p>
        </p:txBody>
      </p:sp>
      <p:sp>
        <p:nvSpPr>
          <p:cNvPr id="4" name="Slide Number Placeholder 3"/>
          <p:cNvSpPr>
            <a:spLocks noGrp="1"/>
          </p:cNvSpPr>
          <p:nvPr>
            <p:ph type="sldNum" sz="quarter" idx="5"/>
          </p:nvPr>
        </p:nvSpPr>
        <p:spPr/>
        <p:txBody>
          <a:bodyPr/>
          <a:lstStyle/>
          <a:p>
            <a:fld id="{1CC71777-E0DF-466A-A6C1-9D80C886A92D}" type="slidenum">
              <a:rPr lang="en-US" smtClean="0"/>
              <a:t>17</a:t>
            </a:fld>
            <a:endParaRPr lang="en-US"/>
          </a:p>
        </p:txBody>
      </p:sp>
    </p:spTree>
    <p:extLst>
      <p:ext uri="{BB962C8B-B14F-4D97-AF65-F5344CB8AC3E}">
        <p14:creationId xmlns:p14="http://schemas.microsoft.com/office/powerpoint/2010/main" val="329153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a:t>
            </a:r>
          </a:p>
        </p:txBody>
      </p:sp>
      <p:sp>
        <p:nvSpPr>
          <p:cNvPr id="4" name="Slide Number Placeholder 3"/>
          <p:cNvSpPr>
            <a:spLocks noGrp="1"/>
          </p:cNvSpPr>
          <p:nvPr>
            <p:ph type="sldNum" sz="quarter" idx="5"/>
          </p:nvPr>
        </p:nvSpPr>
        <p:spPr/>
        <p:txBody>
          <a:bodyPr/>
          <a:lstStyle/>
          <a:p>
            <a:fld id="{1CC71777-E0DF-466A-A6C1-9D80C886A92D}" type="slidenum">
              <a:rPr lang="en-US" smtClean="0"/>
              <a:t>18</a:t>
            </a:fld>
            <a:endParaRPr lang="en-US"/>
          </a:p>
        </p:txBody>
      </p:sp>
    </p:spTree>
    <p:extLst>
      <p:ext uri="{BB962C8B-B14F-4D97-AF65-F5344CB8AC3E}">
        <p14:creationId xmlns:p14="http://schemas.microsoft.com/office/powerpoint/2010/main" val="341731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a:t>
            </a:r>
          </a:p>
        </p:txBody>
      </p:sp>
      <p:sp>
        <p:nvSpPr>
          <p:cNvPr id="4" name="Slide Number Placeholder 3"/>
          <p:cNvSpPr>
            <a:spLocks noGrp="1"/>
          </p:cNvSpPr>
          <p:nvPr>
            <p:ph type="sldNum" sz="quarter" idx="5"/>
          </p:nvPr>
        </p:nvSpPr>
        <p:spPr/>
        <p:txBody>
          <a:bodyPr/>
          <a:lstStyle/>
          <a:p>
            <a:fld id="{1CC71777-E0DF-466A-A6C1-9D80C886A92D}" type="slidenum">
              <a:rPr lang="en-US" smtClean="0"/>
              <a:t>19</a:t>
            </a:fld>
            <a:endParaRPr lang="en-US"/>
          </a:p>
        </p:txBody>
      </p:sp>
    </p:spTree>
    <p:extLst>
      <p:ext uri="{BB962C8B-B14F-4D97-AF65-F5344CB8AC3E}">
        <p14:creationId xmlns:p14="http://schemas.microsoft.com/office/powerpoint/2010/main" val="1409573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tx1"/>
                </a:solidFill>
                <a:latin typeface="Baskerville Old Face" panose="02020602080505020303" pitchFamily="18" charset="0"/>
              </a:rPr>
              <a:t>Nashra</a:t>
            </a:r>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a:t>
            </a:r>
          </a:p>
        </p:txBody>
      </p:sp>
      <p:sp>
        <p:nvSpPr>
          <p:cNvPr id="4" name="Slide Number Placeholder 3"/>
          <p:cNvSpPr>
            <a:spLocks noGrp="1"/>
          </p:cNvSpPr>
          <p:nvPr>
            <p:ph type="sldNum" sz="quarter" idx="5"/>
          </p:nvPr>
        </p:nvSpPr>
        <p:spPr/>
        <p:txBody>
          <a:bodyPr/>
          <a:lstStyle/>
          <a:p>
            <a:fld id="{1CC71777-E0DF-466A-A6C1-9D80C886A92D}" type="slidenum">
              <a:rPr lang="en-US" smtClean="0"/>
              <a:t>20</a:t>
            </a:fld>
            <a:endParaRPr lang="en-US"/>
          </a:p>
        </p:txBody>
      </p:sp>
    </p:spTree>
    <p:extLst>
      <p:ext uri="{BB962C8B-B14F-4D97-AF65-F5344CB8AC3E}">
        <p14:creationId xmlns:p14="http://schemas.microsoft.com/office/powerpoint/2010/main" val="2965163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21</a:t>
            </a:fld>
            <a:endParaRPr lang="en-US"/>
          </a:p>
        </p:txBody>
      </p:sp>
    </p:spTree>
    <p:extLst>
      <p:ext uri="{BB962C8B-B14F-4D97-AF65-F5344CB8AC3E}">
        <p14:creationId xmlns:p14="http://schemas.microsoft.com/office/powerpoint/2010/main" val="91807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22</a:t>
            </a:fld>
            <a:endParaRPr lang="en-US"/>
          </a:p>
        </p:txBody>
      </p:sp>
    </p:spTree>
    <p:extLst>
      <p:ext uri="{BB962C8B-B14F-4D97-AF65-F5344CB8AC3E}">
        <p14:creationId xmlns:p14="http://schemas.microsoft.com/office/powerpoint/2010/main" val="33079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24</a:t>
            </a:fld>
            <a:endParaRPr lang="en-US"/>
          </a:p>
        </p:txBody>
      </p:sp>
    </p:spTree>
    <p:extLst>
      <p:ext uri="{BB962C8B-B14F-4D97-AF65-F5344CB8AC3E}">
        <p14:creationId xmlns:p14="http://schemas.microsoft.com/office/powerpoint/2010/main" val="32163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25</a:t>
            </a:fld>
            <a:endParaRPr lang="en-US"/>
          </a:p>
        </p:txBody>
      </p:sp>
    </p:spTree>
    <p:extLst>
      <p:ext uri="{BB962C8B-B14F-4D97-AF65-F5344CB8AC3E}">
        <p14:creationId xmlns:p14="http://schemas.microsoft.com/office/powerpoint/2010/main" val="268720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Ronnie, Lynne, Rashmi </a:t>
            </a:r>
          </a:p>
        </p:txBody>
      </p:sp>
      <p:sp>
        <p:nvSpPr>
          <p:cNvPr id="4" name="Slide Number Placeholder 3"/>
          <p:cNvSpPr>
            <a:spLocks noGrp="1"/>
          </p:cNvSpPr>
          <p:nvPr>
            <p:ph type="sldNum" sz="quarter" idx="5"/>
          </p:nvPr>
        </p:nvSpPr>
        <p:spPr/>
        <p:txBody>
          <a:bodyPr/>
          <a:lstStyle/>
          <a:p>
            <a:fld id="{1CC71777-E0DF-466A-A6C1-9D80C886A92D}" type="slidenum">
              <a:rPr lang="en-US" smtClean="0"/>
              <a:t>26</a:t>
            </a:fld>
            <a:endParaRPr lang="en-US"/>
          </a:p>
        </p:txBody>
      </p:sp>
    </p:spTree>
    <p:extLst>
      <p:ext uri="{BB962C8B-B14F-4D97-AF65-F5344CB8AC3E}">
        <p14:creationId xmlns:p14="http://schemas.microsoft.com/office/powerpoint/2010/main" val="2064569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27</a:t>
            </a:fld>
            <a:endParaRPr lang="en-US"/>
          </a:p>
        </p:txBody>
      </p:sp>
    </p:spTree>
    <p:extLst>
      <p:ext uri="{BB962C8B-B14F-4D97-AF65-F5344CB8AC3E}">
        <p14:creationId xmlns:p14="http://schemas.microsoft.com/office/powerpoint/2010/main" val="390651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latin typeface="Baskerville Old Face" panose="02020602080505020303" pitchFamily="18" charset="0"/>
              </a:rPr>
              <a:t>Ronnie:</a:t>
            </a:r>
          </a:p>
          <a:p>
            <a:pPr marL="342900" indent="-342900">
              <a:buAutoNum type="arabicPeriod"/>
            </a:pPr>
            <a:endParaRPr lang="en-US" sz="1200" b="1"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 into Lynne Take poll and proceed accordingly. </a:t>
            </a:r>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5/2/2022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outhpark.fandom.com/wiki/So" TargetMode="Externa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16" name="Picture 15">
            <a:extLst>
              <a:ext uri="{FF2B5EF4-FFF2-40B4-BE49-F238E27FC236}">
                <a16:creationId xmlns:a16="http://schemas.microsoft.com/office/drawing/2014/main" id="{F3CFE978-EBBA-465D-A8CF-233B1C3DC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672" y="2782111"/>
            <a:ext cx="3404681" cy="2529191"/>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5" name="Picture 4">
            <a:extLst>
              <a:ext uri="{FF2B5EF4-FFF2-40B4-BE49-F238E27FC236}">
                <a16:creationId xmlns:a16="http://schemas.microsoft.com/office/drawing/2014/main" id="{4E4C4DD7-603E-43F9-AB16-EA6154D8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8" y="1200737"/>
            <a:ext cx="11664386" cy="5510170"/>
          </a:xfrm>
          <a:prstGeom prst="rect">
            <a:avLst/>
          </a:prstGeom>
        </p:spPr>
      </p:pic>
      <p:pic>
        <p:nvPicPr>
          <p:cNvPr id="9" name="Picture 8">
            <a:extLst>
              <a:ext uri="{FF2B5EF4-FFF2-40B4-BE49-F238E27FC236}">
                <a16:creationId xmlns:a16="http://schemas.microsoft.com/office/drawing/2014/main" id="{FE57135D-3BD6-48FB-B4CA-50F11DE84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747" y="1522111"/>
            <a:ext cx="3837150" cy="2116034"/>
          </a:xfrm>
          <a:prstGeom prst="rect">
            <a:avLst/>
          </a:prstGeom>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9" name="Picture 8">
            <a:extLst>
              <a:ext uri="{FF2B5EF4-FFF2-40B4-BE49-F238E27FC236}">
                <a16:creationId xmlns:a16="http://schemas.microsoft.com/office/drawing/2014/main" id="{26C7D431-3534-4125-8BA4-75AF044A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118" y="1243615"/>
            <a:ext cx="9786027" cy="4888898"/>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19" name="Picture 18">
            <a:extLst>
              <a:ext uri="{FF2B5EF4-FFF2-40B4-BE49-F238E27FC236}">
                <a16:creationId xmlns:a16="http://schemas.microsoft.com/office/drawing/2014/main" id="{56FDE8B2-E1A9-423A-A765-91296BC74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957" y="1382634"/>
            <a:ext cx="9186852" cy="4749879"/>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3203C78F-ED30-4ADB-B111-2C97579D5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87" y="1156214"/>
            <a:ext cx="7828578" cy="5290843"/>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9" name="Picture 8">
            <a:extLst>
              <a:ext uri="{FF2B5EF4-FFF2-40B4-BE49-F238E27FC236}">
                <a16:creationId xmlns:a16="http://schemas.microsoft.com/office/drawing/2014/main" id="{635F35CA-30BE-495D-B44E-637536FFF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99" y="1156214"/>
            <a:ext cx="11691803" cy="5766667"/>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9" name="Picture 8">
            <a:extLst>
              <a:ext uri="{FF2B5EF4-FFF2-40B4-BE49-F238E27FC236}">
                <a16:creationId xmlns:a16="http://schemas.microsoft.com/office/drawing/2014/main" id="{C431AA91-F4EC-46BA-B93C-7DAE54EEB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30" y="1593873"/>
            <a:ext cx="7957226" cy="4242723"/>
          </a:xfrm>
          <a:prstGeom prst="rect">
            <a:avLst/>
          </a:prstGeom>
        </p:spPr>
      </p:pic>
    </p:spTree>
    <p:extLst>
      <p:ext uri="{BB962C8B-B14F-4D97-AF65-F5344CB8AC3E}">
        <p14:creationId xmlns:p14="http://schemas.microsoft.com/office/powerpoint/2010/main" val="2261341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15D9C6-25BD-47BE-B0D4-A482E7F87F55}"/>
              </a:ext>
            </a:extLst>
          </p:cNvPr>
          <p:cNvSpPr txBox="1"/>
          <p:nvPr/>
        </p:nvSpPr>
        <p:spPr>
          <a:xfrm>
            <a:off x="2080592" y="224264"/>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Polarity </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Sentiment Over Seasons</a:t>
            </a:r>
          </a:p>
        </p:txBody>
      </p:sp>
      <p:pic>
        <p:nvPicPr>
          <p:cNvPr id="9" name="Picture 8">
            <a:extLst>
              <a:ext uri="{FF2B5EF4-FFF2-40B4-BE49-F238E27FC236}">
                <a16:creationId xmlns:a16="http://schemas.microsoft.com/office/drawing/2014/main" id="{91D2542E-57C4-40F9-AC56-00056D73A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87" y="224264"/>
            <a:ext cx="11520934" cy="6409472"/>
          </a:xfrm>
          <a:prstGeom prst="rect">
            <a:avLst/>
          </a:prstGeom>
        </p:spPr>
      </p:pic>
      <p:pic>
        <p:nvPicPr>
          <p:cNvPr id="4" name="Picture 3">
            <a:extLst>
              <a:ext uri="{FF2B5EF4-FFF2-40B4-BE49-F238E27FC236}">
                <a16:creationId xmlns:a16="http://schemas.microsoft.com/office/drawing/2014/main" id="{50E30A1B-833F-4E6B-B3EA-3EEF47C4E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30" y="1164154"/>
            <a:ext cx="7843878" cy="5117123"/>
          </a:xfrm>
          <a:prstGeom prst="rect">
            <a:avLst/>
          </a:prstGeom>
        </p:spPr>
      </p:pic>
      <p:sp>
        <p:nvSpPr>
          <p:cNvPr id="5" name="TextBox 4">
            <a:extLst>
              <a:ext uri="{FF2B5EF4-FFF2-40B4-BE49-F238E27FC236}">
                <a16:creationId xmlns:a16="http://schemas.microsoft.com/office/drawing/2014/main" id="{23DE1776-95D1-4C97-A625-1E142EED87A1}"/>
              </a:ext>
            </a:extLst>
          </p:cNvPr>
          <p:cNvSpPr txBox="1"/>
          <p:nvPr/>
        </p:nvSpPr>
        <p:spPr>
          <a:xfrm>
            <a:off x="5288349" y="1671985"/>
            <a:ext cx="4283665" cy="338554"/>
          </a:xfrm>
          <a:prstGeom prst="rect">
            <a:avLst/>
          </a:prstGeom>
          <a:noFill/>
        </p:spPr>
        <p:txBody>
          <a:bodyPr wrap="square" rtlCol="0">
            <a:spAutoFit/>
          </a:bodyPr>
          <a:lstStyle/>
          <a:p>
            <a:r>
              <a:rPr lang="en-US" sz="1600" dirty="0">
                <a:latin typeface="Baskerville Old Face" panose="02020602080505020303" pitchFamily="18" charset="0"/>
              </a:rPr>
              <a:t>The r-squared is: 0.071</a:t>
            </a:r>
          </a:p>
        </p:txBody>
      </p:sp>
      <p:sp>
        <p:nvSpPr>
          <p:cNvPr id="15" name="TextBox 14">
            <a:extLst>
              <a:ext uri="{FF2B5EF4-FFF2-40B4-BE49-F238E27FC236}">
                <a16:creationId xmlns:a16="http://schemas.microsoft.com/office/drawing/2014/main" id="{E2996E17-A763-4D16-96BE-B6298EDFEC6B}"/>
              </a:ext>
            </a:extLst>
          </p:cNvPr>
          <p:cNvSpPr txBox="1"/>
          <p:nvPr/>
        </p:nvSpPr>
        <p:spPr>
          <a:xfrm>
            <a:off x="1766030" y="400143"/>
            <a:ext cx="865994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Negative</a:t>
            </a: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spTree>
    <p:extLst>
      <p:ext uri="{BB962C8B-B14F-4D97-AF65-F5344CB8AC3E}">
        <p14:creationId xmlns:p14="http://schemas.microsoft.com/office/powerpoint/2010/main" val="3362729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Positive</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pic>
        <p:nvPicPr>
          <p:cNvPr id="6" name="Picture 5">
            <a:extLst>
              <a:ext uri="{FF2B5EF4-FFF2-40B4-BE49-F238E27FC236}">
                <a16:creationId xmlns:a16="http://schemas.microsoft.com/office/drawing/2014/main" id="{195E41EF-08A7-441E-857B-7512AD748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560" y="1235338"/>
            <a:ext cx="8143087" cy="4982899"/>
          </a:xfrm>
          <a:prstGeom prst="rect">
            <a:avLst/>
          </a:prstGeom>
        </p:spPr>
      </p:pic>
      <p:sp>
        <p:nvSpPr>
          <p:cNvPr id="7" name="TextBox 6">
            <a:extLst>
              <a:ext uri="{FF2B5EF4-FFF2-40B4-BE49-F238E27FC236}">
                <a16:creationId xmlns:a16="http://schemas.microsoft.com/office/drawing/2014/main" id="{745045C5-7BDB-43B1-B7F7-4C41DFA3643B}"/>
              </a:ext>
            </a:extLst>
          </p:cNvPr>
          <p:cNvSpPr txBox="1"/>
          <p:nvPr/>
        </p:nvSpPr>
        <p:spPr>
          <a:xfrm>
            <a:off x="4971323" y="4977148"/>
            <a:ext cx="3250120" cy="369332"/>
          </a:xfrm>
          <a:prstGeom prst="rect">
            <a:avLst/>
          </a:prstGeom>
          <a:noFill/>
        </p:spPr>
        <p:txBody>
          <a:bodyPr wrap="square" rtlCol="0">
            <a:spAutoFit/>
          </a:bodyPr>
          <a:lstStyle/>
          <a:p>
            <a:r>
              <a:rPr lang="en-US" dirty="0"/>
              <a:t>The r-squared is: 0.713</a:t>
            </a:r>
          </a:p>
        </p:txBody>
      </p:sp>
    </p:spTree>
    <p:extLst>
      <p:ext uri="{BB962C8B-B14F-4D97-AF65-F5344CB8AC3E}">
        <p14:creationId xmlns:p14="http://schemas.microsoft.com/office/powerpoint/2010/main" val="349751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AA048D-13FB-47E6-874B-DA01A523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75" y="272374"/>
            <a:ext cx="11653736" cy="6284069"/>
          </a:xfrm>
          <a:prstGeom prst="rect">
            <a:avLst/>
          </a:prstGeom>
        </p:spPr>
      </p:pic>
      <p:pic>
        <p:nvPicPr>
          <p:cNvPr id="11" name="Picture 10">
            <a:extLst>
              <a:ext uri="{FF2B5EF4-FFF2-40B4-BE49-F238E27FC236}">
                <a16:creationId xmlns:a16="http://schemas.microsoft.com/office/drawing/2014/main" id="{1F2FBA73-FE30-428E-9109-B59E7D821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43" y="1470761"/>
            <a:ext cx="7957225" cy="4747476"/>
          </a:xfrm>
          <a:prstGeom prst="rect">
            <a:avLst/>
          </a:prstGeom>
        </p:spPr>
      </p:pic>
      <p:sp>
        <p:nvSpPr>
          <p:cNvPr id="12" name="TextBox 11">
            <a:extLst>
              <a:ext uri="{FF2B5EF4-FFF2-40B4-BE49-F238E27FC236}">
                <a16:creationId xmlns:a16="http://schemas.microsoft.com/office/drawing/2014/main" id="{5418F5E5-1300-4FB0-93D9-201282CD4A4F}"/>
              </a:ext>
            </a:extLst>
          </p:cNvPr>
          <p:cNvSpPr txBox="1"/>
          <p:nvPr/>
        </p:nvSpPr>
        <p:spPr>
          <a:xfrm>
            <a:off x="998707" y="517625"/>
            <a:ext cx="10194586"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Subjectivity Over Seasons</a:t>
            </a:r>
          </a:p>
        </p:txBody>
      </p:sp>
    </p:spTree>
    <p:extLst>
      <p:ext uri="{BB962C8B-B14F-4D97-AF65-F5344CB8AC3E}">
        <p14:creationId xmlns:p14="http://schemas.microsoft.com/office/powerpoint/2010/main" val="41586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E95C5-1E37-4119-B78E-C6256245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27" y="170762"/>
            <a:ext cx="11867745" cy="6516476"/>
          </a:xfrm>
          <a:prstGeom prst="rect">
            <a:avLst/>
          </a:prstGeom>
        </p:spPr>
      </p:pic>
      <p:pic>
        <p:nvPicPr>
          <p:cNvPr id="13" name="Picture 12">
            <a:extLst>
              <a:ext uri="{FF2B5EF4-FFF2-40B4-BE49-F238E27FC236}">
                <a16:creationId xmlns:a16="http://schemas.microsoft.com/office/drawing/2014/main" id="{76E0E8D7-B136-4A9A-8454-7A88E44EF4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27" y="1041833"/>
            <a:ext cx="7026002" cy="5697663"/>
          </a:xfrm>
          <a:prstGeom prst="rect">
            <a:avLst/>
          </a:prstGeom>
        </p:spPr>
      </p:pic>
      <p:sp>
        <p:nvSpPr>
          <p:cNvPr id="15" name="Rectangle 14">
            <a:extLst>
              <a:ext uri="{FF2B5EF4-FFF2-40B4-BE49-F238E27FC236}">
                <a16:creationId xmlns:a16="http://schemas.microsoft.com/office/drawing/2014/main" id="{8EA9FA3A-8A3B-4E41-BE20-0F74A7623D48}"/>
              </a:ext>
            </a:extLst>
          </p:cNvPr>
          <p:cNvSpPr/>
          <p:nvPr/>
        </p:nvSpPr>
        <p:spPr>
          <a:xfrm>
            <a:off x="3205220" y="178098"/>
            <a:ext cx="609686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Polarity over Seasons</a:t>
            </a:r>
          </a:p>
        </p:txBody>
      </p:sp>
    </p:spTree>
    <p:extLst>
      <p:ext uri="{BB962C8B-B14F-4D97-AF65-F5344CB8AC3E}">
        <p14:creationId xmlns:p14="http://schemas.microsoft.com/office/powerpoint/2010/main" val="171014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alpha val="40000"/>
              </a:schemeClr>
            </a:glow>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Bad Word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612553" y="134224"/>
            <a:ext cx="9873148" cy="830997"/>
          </a:xfrm>
          <a:prstGeom prst="rect">
            <a:avLst/>
          </a:prstGeom>
          <a:noFill/>
        </p:spPr>
        <p:txBody>
          <a:bodyPr wrap="square" rtlCol="0">
            <a:spAutoFit/>
          </a:bodyPr>
          <a:lstStyle/>
          <a:p>
            <a:r>
              <a:rPr lang="en-US" sz="4800" dirty="0">
                <a:latin typeface="Baskerville Old Face" panose="02020602080505020303" pitchFamily="18" charset="0"/>
              </a:rPr>
              <a:t>Code for Cleaning Offensive Words</a:t>
            </a:r>
          </a:p>
        </p:txBody>
      </p:sp>
      <p:pic>
        <p:nvPicPr>
          <p:cNvPr id="9" name="Content Placeholder 8">
            <a:extLst>
              <a:ext uri="{FF2B5EF4-FFF2-40B4-BE49-F238E27FC236}">
                <a16:creationId xmlns:a16="http://schemas.microsoft.com/office/drawing/2014/main" id="{F260D2A5-1077-4D12-ADFD-4A36AE8A60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50980" y="1078311"/>
            <a:ext cx="9007812" cy="5054202"/>
          </a:xfrm>
          <a:effectLst>
            <a:glow rad="63500">
              <a:schemeClr val="accent4">
                <a:satMod val="175000"/>
                <a:alpha val="40000"/>
              </a:schemeClr>
            </a:glow>
            <a:outerShdw blurRad="50800" dist="38100" dir="10800000" algn="r" rotWithShape="0">
              <a:prstClr val="black">
                <a:alpha val="40000"/>
              </a:prstClr>
            </a:outerShdw>
          </a:effectLst>
        </p:spPr>
      </p:pic>
    </p:spTree>
    <p:extLst>
      <p:ext uri="{BB962C8B-B14F-4D97-AF65-F5344CB8AC3E}">
        <p14:creationId xmlns:p14="http://schemas.microsoft.com/office/powerpoint/2010/main" val="10971823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A4AD5E4-C90A-4C7C-A2E6-4B619935E4F0}"/>
              </a:ext>
            </a:extLst>
          </p:cNvPr>
          <p:cNvSpPr txBox="1"/>
          <p:nvPr/>
        </p:nvSpPr>
        <p:spPr>
          <a:xfrm>
            <a:off x="1015575" y="2023136"/>
            <a:ext cx="10947437" cy="923330"/>
          </a:xfrm>
          <a:prstGeom prst="rect">
            <a:avLst/>
          </a:prstGeom>
          <a:noFill/>
        </p:spPr>
        <p:txBody>
          <a:bodyPr wrap="square" rtlCol="0">
            <a:spAutoFit/>
          </a:bodyPr>
          <a:lstStyle/>
          <a:p>
            <a:pPr marL="342900" indent="-342900">
              <a:buFont typeface="+mj-lt"/>
              <a:buAutoNum type="arabicPeriod"/>
            </a:pPr>
            <a:endParaRPr lang="en-US" dirty="0"/>
          </a:p>
          <a:p>
            <a:endParaRPr lang="en-US" dirty="0"/>
          </a:p>
          <a:p>
            <a:endParaRPr lang="en-US" dirty="0"/>
          </a:p>
        </p:txBody>
      </p:sp>
      <p:sp>
        <p:nvSpPr>
          <p:cNvPr id="6" name="Rectangle 5">
            <a:extLst>
              <a:ext uri="{FF2B5EF4-FFF2-40B4-BE49-F238E27FC236}">
                <a16:creationId xmlns:a16="http://schemas.microsoft.com/office/drawing/2014/main" id="{15E0C7C9-D4E5-4BDD-9397-CB6471989884}"/>
              </a:ext>
            </a:extLst>
          </p:cNvPr>
          <p:cNvSpPr/>
          <p:nvPr/>
        </p:nvSpPr>
        <p:spPr>
          <a:xfrm>
            <a:off x="175098" y="252919"/>
            <a:ext cx="11789923" cy="6352162"/>
          </a:xfrm>
          <a:prstGeom prst="rect">
            <a:avLst/>
          </a:prstGeom>
          <a:noFill/>
          <a:ln>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39A70-17E9-4A29-AF25-0AF54255D363}"/>
              </a:ext>
            </a:extLst>
          </p:cNvPr>
          <p:cNvSpPr txBox="1"/>
          <p:nvPr/>
        </p:nvSpPr>
        <p:spPr>
          <a:xfrm>
            <a:off x="466928" y="356155"/>
            <a:ext cx="8229598" cy="707886"/>
          </a:xfrm>
          <a:prstGeom prst="rect">
            <a:avLst/>
          </a:prstGeom>
          <a:noFill/>
        </p:spPr>
        <p:txBody>
          <a:bodyPr wrap="square" rtlCol="0">
            <a:spAutoFit/>
          </a:bodyPr>
          <a:lstStyle/>
          <a:p>
            <a:r>
              <a:rPr lang="en-US" sz="4000" dirty="0">
                <a:latin typeface="Baskerville Old Face" panose="02020602080505020303" pitchFamily="18" charset="0"/>
              </a:rPr>
              <a:t>Conclusion: </a:t>
            </a:r>
          </a:p>
        </p:txBody>
      </p:sp>
      <p:sp>
        <p:nvSpPr>
          <p:cNvPr id="11" name="TextBox 10">
            <a:extLst>
              <a:ext uri="{FF2B5EF4-FFF2-40B4-BE49-F238E27FC236}">
                <a16:creationId xmlns:a16="http://schemas.microsoft.com/office/drawing/2014/main" id="{0DB67C2B-0A51-4673-B8FE-20A5D963D5AC}"/>
              </a:ext>
            </a:extLst>
          </p:cNvPr>
          <p:cNvSpPr txBox="1"/>
          <p:nvPr/>
        </p:nvSpPr>
        <p:spPr>
          <a:xfrm>
            <a:off x="788596" y="2023136"/>
            <a:ext cx="10863420" cy="1200329"/>
          </a:xfrm>
          <a:prstGeom prst="rect">
            <a:avLst/>
          </a:prstGeom>
          <a:noFill/>
        </p:spPr>
        <p:txBody>
          <a:bodyPr wrap="square" rtlCol="0">
            <a:spAutoFit/>
          </a:bodyPr>
          <a:lstStyle/>
          <a:p>
            <a:r>
              <a:rPr lang="en-US" sz="2400" dirty="0">
                <a:latin typeface="Baskerville Old Face" panose="02020602080505020303" pitchFamily="18" charset="0"/>
              </a:rPr>
              <a:t>We reject our Null Hypothesis:  South Park has not changed at all over time (H0: M in M = 0). In favor for the Alternative Hypothesis 1: SouthPark has become less offensive over time  (HA1: M &lt; 0). </a:t>
            </a:r>
          </a:p>
        </p:txBody>
      </p:sp>
    </p:spTree>
    <p:extLst>
      <p:ext uri="{BB962C8B-B14F-4D97-AF65-F5344CB8AC3E}">
        <p14:creationId xmlns:p14="http://schemas.microsoft.com/office/powerpoint/2010/main" val="3836417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Limitations: </a:t>
            </a:r>
          </a:p>
        </p:txBody>
      </p:sp>
      <p:sp>
        <p:nvSpPr>
          <p:cNvPr id="5" name="TextBox 4">
            <a:extLst>
              <a:ext uri="{FF2B5EF4-FFF2-40B4-BE49-F238E27FC236}">
                <a16:creationId xmlns:a16="http://schemas.microsoft.com/office/drawing/2014/main" id="{6A4AD5E4-C90A-4C7C-A2E6-4B619935E4F0}"/>
              </a:ext>
            </a:extLst>
          </p:cNvPr>
          <p:cNvSpPr txBox="1"/>
          <p:nvPr/>
        </p:nvSpPr>
        <p:spPr>
          <a:xfrm>
            <a:off x="226979" y="2267174"/>
            <a:ext cx="10947437" cy="4801314"/>
          </a:xfrm>
          <a:prstGeom prst="rect">
            <a:avLst/>
          </a:prstGeom>
          <a:noFill/>
        </p:spPr>
        <p:txBody>
          <a:bodyPr wrap="square" rtlCol="0">
            <a:spAutoFit/>
          </a:bodyPr>
          <a:lstStyle/>
          <a:p>
            <a:pPr marL="342900" indent="-342900">
              <a:buFont typeface="+mj-lt"/>
              <a:buAutoNum type="arabicPeriod"/>
            </a:pPr>
            <a:r>
              <a:rPr lang="en-US" dirty="0">
                <a:latin typeface="Baskerville Old Face" panose="02020602080505020303" pitchFamily="18" charset="0"/>
              </a:rPr>
              <a:t>Initially Kaggle had only seasons 1-18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VBA Scripting to Scrape Data Seasons 19-25</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COVID in 2020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Sentiment Analysis and context</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Only used one Sentiment Analysis</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B4068074-65AA-4CB4-9130-A503BE8F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505" y="1245140"/>
            <a:ext cx="6571791" cy="4367719"/>
          </a:xfrm>
          <a:prstGeom prst="rect">
            <a:avLst/>
          </a:prstGeom>
          <a:effectLst>
            <a:glow rad="190500">
              <a:schemeClr val="tx1">
                <a:alpha val="40000"/>
              </a:schemeClr>
            </a:glow>
          </a:effectLst>
        </p:spPr>
      </p:pic>
    </p:spTree>
    <p:extLst>
      <p:ext uri="{BB962C8B-B14F-4D97-AF65-F5344CB8AC3E}">
        <p14:creationId xmlns:p14="http://schemas.microsoft.com/office/powerpoint/2010/main" val="285043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3278" y="1223735"/>
            <a:ext cx="7220679" cy="4243210"/>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401205"/>
          </a:xfrm>
          <a:prstGeom prst="rect">
            <a:avLst/>
          </a:prstGeom>
          <a:noFill/>
        </p:spPr>
        <p:txBody>
          <a:bodyPr wrap="square" rtlCol="0">
            <a:spAutoFit/>
          </a:bodyPr>
          <a:lstStyle/>
          <a:p>
            <a:pPr marL="342900" indent="-342900">
              <a:buAutoNum type="arabicPeriod"/>
            </a:pPr>
            <a:r>
              <a:rPr lang="en-US" sz="20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r>
              <a:rPr lang="en-US" sz="2000" dirty="0">
                <a:latin typeface="Baskerville Old Face" panose="02020602080505020303" pitchFamily="18" charset="0"/>
              </a:rPr>
              <a:t>, </a:t>
            </a:r>
            <a:r>
              <a:rPr lang="en-US" sz="2000" dirty="0" err="1">
                <a:latin typeface="Baskerville Old Face" panose="02020602080505020303" pitchFamily="18" charset="0"/>
              </a:rPr>
              <a:t>TweetTokenizer</a:t>
            </a:r>
            <a:r>
              <a:rPr lang="en-US" sz="2000" dirty="0">
                <a:latin typeface="Baskerville Old Face" panose="02020602080505020303" pitchFamily="18" charset="0"/>
              </a:rPr>
              <a:t> as well as matplotlib, pandas, </a:t>
            </a:r>
            <a:r>
              <a:rPr lang="en-US" sz="2000" dirty="0" err="1">
                <a:latin typeface="Baskerville Old Face" panose="02020602080505020303" pitchFamily="18" charset="0"/>
              </a:rPr>
              <a:t>numpy</a:t>
            </a:r>
            <a:r>
              <a:rPr lang="en-US" sz="2000" dirty="0">
                <a:latin typeface="Baskerville Old Face" panose="02020602080505020303" pitchFamily="18" charset="0"/>
              </a:rPr>
              <a:t>,.</a:t>
            </a:r>
          </a:p>
          <a:p>
            <a:endParaRPr lang="en-US" sz="2000" dirty="0">
              <a:latin typeface="Baskerville Old Face" panose="02020602080505020303" pitchFamily="18" charset="0"/>
            </a:endParaRPr>
          </a:p>
          <a:p>
            <a:r>
              <a:rPr lang="en-US" sz="2000" dirty="0">
                <a:latin typeface="Baskerville Old Face" panose="02020602080505020303" pitchFamily="18" charset="0"/>
              </a:rPr>
              <a:t>3. Google Images South Park Characters</a:t>
            </a:r>
          </a:p>
          <a:p>
            <a:endParaRPr lang="en-US" sz="2000" dirty="0">
              <a:latin typeface="Baskerville Old Face" panose="02020602080505020303" pitchFamily="18" charset="0"/>
            </a:endParaRPr>
          </a:p>
          <a:p>
            <a:r>
              <a:rPr lang="en-US" sz="2000" dirty="0">
                <a:latin typeface="Baskerville Old Face" panose="02020602080505020303" pitchFamily="18" charset="0"/>
              </a:rPr>
              <a:t>4.  Seasons 18-25; Fandom:  	</a:t>
            </a:r>
            <a:r>
              <a:rPr lang="en-US" sz="2000" u="sng" dirty="0">
                <a:latin typeface="Baskerville Old Face" panose="02020602080505020303" pitchFamily="18" charset="0"/>
                <a:hlinkClick r:id="rId5">
                  <a:extLst>
                    <a:ext uri="{A12FA001-AC4F-418D-AE19-62706E023703}">
                      <ahyp:hlinkClr xmlns:ahyp="http://schemas.microsoft.com/office/drawing/2018/hyperlinkcolor" val="tx"/>
                    </a:ext>
                  </a:extLst>
                </a:hlinkClick>
              </a:rPr>
              <a:t>https://southpark.fandom.com/wiki/</a:t>
            </a:r>
            <a:r>
              <a:rPr lang="en-US" sz="2000" dirty="0">
                <a:latin typeface="Baskerville Old Face" panose="02020602080505020303" pitchFamily="18" charset="0"/>
                <a:hlinkClick r:id="rId5">
                  <a:extLst>
                    <a:ext uri="{A12FA001-AC4F-418D-AE19-62706E023703}">
                      <ahyp:hlinkClr xmlns:ahyp="http://schemas.microsoft.com/office/drawing/2018/hyperlinkcolor" val="tx"/>
                    </a:ext>
                  </a:extLst>
                </a:hlinkClick>
              </a:rPr>
              <a:t>So</a:t>
            </a:r>
            <a:r>
              <a:rPr lang="en-US" sz="2000" dirty="0">
                <a:latin typeface="Baskerville Old Face" panose="02020602080505020303" pitchFamily="18" charset="0"/>
              </a:rPr>
              <a:t>	</a:t>
            </a:r>
            <a:r>
              <a:rPr lang="en-US" sz="2000" u="sng" dirty="0" err="1">
                <a:latin typeface="Baskerville Old Face" panose="02020602080505020303" pitchFamily="18" charset="0"/>
              </a:rPr>
              <a:t>uth_Park_Archives</a:t>
            </a:r>
            <a:endParaRPr lang="en-US" sz="2000" u="sng" dirty="0">
              <a:latin typeface="Baskerville Old Face" panose="02020602080505020303" pitchFamily="18" charset="0"/>
            </a:endParaRPr>
          </a:p>
        </p:txBody>
      </p:sp>
    </p:spTree>
    <p:extLst>
      <p:ext uri="{BB962C8B-B14F-4D97-AF65-F5344CB8AC3E}">
        <p14:creationId xmlns:p14="http://schemas.microsoft.com/office/powerpoint/2010/main" val="1572199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5B853EF9-1F8E-479D-996D-6D126E9F4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771" y="506907"/>
            <a:ext cx="11264457" cy="5844186"/>
          </a:xfrm>
        </p:spPr>
      </p:pic>
      <p:sp>
        <p:nvSpPr>
          <p:cNvPr id="16" name="TextBox 15">
            <a:extLst>
              <a:ext uri="{FF2B5EF4-FFF2-40B4-BE49-F238E27FC236}">
                <a16:creationId xmlns:a16="http://schemas.microsoft.com/office/drawing/2014/main" id="{B6B5B2E0-DCBC-42E6-B892-D05454BF5607}"/>
              </a:ext>
            </a:extLst>
          </p:cNvPr>
          <p:cNvSpPr txBox="1"/>
          <p:nvPr/>
        </p:nvSpPr>
        <p:spPr>
          <a:xfrm>
            <a:off x="3012419" y="4692983"/>
            <a:ext cx="9643352" cy="584775"/>
          </a:xfrm>
          <a:prstGeom prst="rect">
            <a:avLst/>
          </a:prstGeom>
          <a:noFill/>
        </p:spPr>
        <p:txBody>
          <a:bodyPr wrap="square" rtlCol="0">
            <a:spAutoFit/>
          </a:bodyPr>
          <a:lstStyle/>
          <a:p>
            <a:r>
              <a:rPr lang="en-US" sz="3200" dirty="0">
                <a:latin typeface="Baskerville Old Face" panose="02020602080505020303" pitchFamily="18" charset="0"/>
              </a:rPr>
              <a:t>Lynne, Rashmi, </a:t>
            </a:r>
            <a:r>
              <a:rPr lang="en-US" sz="3200" dirty="0" err="1">
                <a:latin typeface="Baskerville Old Face" panose="02020602080505020303" pitchFamily="18" charset="0"/>
              </a:rPr>
              <a:t>Nashra</a:t>
            </a:r>
            <a:r>
              <a:rPr lang="en-US" sz="3200" dirty="0">
                <a:latin typeface="Baskerville Old Face" panose="02020602080505020303" pitchFamily="18" charset="0"/>
              </a:rPr>
              <a:t>, and Ronnie</a:t>
            </a:r>
          </a:p>
        </p:txBody>
      </p:sp>
      <p:sp>
        <p:nvSpPr>
          <p:cNvPr id="17" name="Rectangle 16">
            <a:extLst>
              <a:ext uri="{FF2B5EF4-FFF2-40B4-BE49-F238E27FC236}">
                <a16:creationId xmlns:a16="http://schemas.microsoft.com/office/drawing/2014/main" id="{3C8D5C44-653A-4B74-9EF5-FFA2D32D58C2}"/>
              </a:ext>
            </a:extLst>
          </p:cNvPr>
          <p:cNvSpPr/>
          <p:nvPr/>
        </p:nvSpPr>
        <p:spPr>
          <a:xfrm>
            <a:off x="155643" y="155643"/>
            <a:ext cx="11887200" cy="6498076"/>
          </a:xfrm>
          <a:prstGeom prst="rect">
            <a:avLst/>
          </a:prstGeom>
          <a:noFill/>
          <a:ln>
            <a:solidFill>
              <a:schemeClr val="tx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5220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a:latin typeface="Baskerville Old Face" panose="02020602080505020303" pitchFamily="18" charset="0"/>
              </a:rPr>
              <a:t>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err="1">
                <a:latin typeface="Baskerville Old Face" panose="02020602080505020303" pitchFamily="18" charset="0"/>
              </a:rPr>
              <a:t>TextBlob</a:t>
            </a:r>
            <a:endParaRPr lang="en-US" sz="2000" dirty="0">
              <a:latin typeface="Baskerville Old Face" panose="02020602080505020303" pitchFamily="18" charset="0"/>
            </a:endParaRP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7CFCB66-F1D6-4EF9-8CA8-02C248DE8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06" y="1308867"/>
            <a:ext cx="11644552" cy="5354077"/>
          </a:xfrm>
          <a:prstGeom prst="rect">
            <a:avLst/>
          </a:prstGeom>
        </p:spPr>
      </p:pic>
      <p:pic>
        <p:nvPicPr>
          <p:cNvPr id="10" name="Picture 9">
            <a:extLst>
              <a:ext uri="{FF2B5EF4-FFF2-40B4-BE49-F238E27FC236}">
                <a16:creationId xmlns:a16="http://schemas.microsoft.com/office/drawing/2014/main" id="{1CD284F7-7CAC-4475-AEBC-EA9F6DFC9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942" y="1686642"/>
            <a:ext cx="3840743" cy="2092105"/>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86082" y="3336093"/>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7C37963-0BAA-4427-9F2C-14388A5E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44" y="1241492"/>
            <a:ext cx="13813276" cy="5421452"/>
          </a:xfrm>
          <a:prstGeom prst="rect">
            <a:avLst/>
          </a:prstGeom>
        </p:spPr>
      </p:pic>
      <p:pic>
        <p:nvPicPr>
          <p:cNvPr id="11" name="Picture 10">
            <a:extLst>
              <a:ext uri="{FF2B5EF4-FFF2-40B4-BE49-F238E27FC236}">
                <a16:creationId xmlns:a16="http://schemas.microsoft.com/office/drawing/2014/main" id="{206A42DE-3DD3-48FD-8153-A1A5F0390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434" y="1855393"/>
            <a:ext cx="4042640" cy="2096613"/>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1671</TotalTime>
  <Words>1933</Words>
  <Application>Microsoft Office PowerPoint</Application>
  <PresentationFormat>Widescreen</PresentationFormat>
  <Paragraphs>175</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31</cp:revision>
  <dcterms:created xsi:type="dcterms:W3CDTF">2022-04-23T14:58:50Z</dcterms:created>
  <dcterms:modified xsi:type="dcterms:W3CDTF">2022-05-02T16:50:46Z</dcterms:modified>
</cp:coreProperties>
</file>